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65" r:id="rId5"/>
    <p:sldId id="259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9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10.06.2021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87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10.06.2021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259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10.06.2021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18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10.06.2021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749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10.06.2021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63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10.06.2021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964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10.06.2021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463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10.06.2021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035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10.06.2021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685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10.06.2021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883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10.06.2021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8553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10.06.2021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273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10.06.2021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64823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10.06.2021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467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10.06.2021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656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675C-9951-4F79-BC87-6784C303EE71}" type="datetimeFigureOut">
              <a:rPr lang="ru-RU" smtClean="0"/>
              <a:pPr/>
              <a:t>10.06.2021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63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5675C-9951-4F79-BC87-6784C303EE71}" type="datetimeFigureOut">
              <a:rPr lang="ru-RU" smtClean="0"/>
              <a:pPr/>
              <a:t>10.06.2021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136AB32-726D-4512-890C-3F34411209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89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35727" y="418010"/>
            <a:ext cx="10755084" cy="1445623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Приволжский округ,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Татарстан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дошкольное образовательное учреждение </a:t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№332 комбинированного вида» Советского района г. Казани</a:t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64777" y="3927564"/>
            <a:ext cx="5826034" cy="2377441"/>
          </a:xfrm>
        </p:spPr>
        <p:txBody>
          <a:bodyPr>
            <a:normAutofit/>
          </a:bodyPr>
          <a:lstStyle/>
          <a:p>
            <a:pPr algn="r">
              <a:spcBef>
                <a:spcPts val="0"/>
              </a:spcBef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440" y="2876204"/>
            <a:ext cx="1044078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Основная образовательная 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программа</a:t>
            </a:r>
          </a:p>
          <a:p>
            <a:pPr algn="ctr"/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дошкольного образования </a:t>
            </a:r>
          </a:p>
          <a:p>
            <a:pPr algn="ctr"/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МАДОУ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«Детский сад 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№332 комбинированного вида» </a:t>
            </a:r>
          </a:p>
          <a:p>
            <a:pPr algn="ctr"/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Советского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района </a:t>
            </a:r>
            <a:r>
              <a:rPr lang="ru-RU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г.Казани</a:t>
            </a:r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982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085" y="290009"/>
            <a:ext cx="10907332" cy="6220495"/>
          </a:xfrm>
        </p:spPr>
        <p:txBody>
          <a:bodyPr/>
          <a:lstStyle/>
          <a:p>
            <a:endParaRPr lang="ru-RU" altLang="ru-RU" sz="2400" dirty="0" smtClean="0"/>
          </a:p>
          <a:p>
            <a:pPr marL="0" indent="0">
              <a:buNone/>
            </a:pPr>
            <a:endParaRPr lang="ru-RU" altLang="ru-RU" sz="2400" dirty="0" smtClean="0"/>
          </a:p>
          <a:p>
            <a:r>
              <a:rPr lang="ru-RU" alt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Основная </a:t>
            </a:r>
            <a:r>
              <a:rPr lang="ru-RU" alt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образовательная программа дошкольного образования </a:t>
            </a:r>
          </a:p>
          <a:p>
            <a:pPr marL="0" indent="0">
              <a:buNone/>
            </a:pPr>
            <a:r>
              <a:rPr lang="ru-RU" alt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МАДОУ </a:t>
            </a:r>
            <a:r>
              <a:rPr lang="ru-RU" alt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«Детский сад </a:t>
            </a:r>
            <a:r>
              <a:rPr lang="ru-RU" alt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№332»  </a:t>
            </a:r>
            <a:r>
              <a:rPr lang="ru-RU" alt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(далее ООП ДО) разработана </a:t>
            </a:r>
            <a:endParaRPr lang="ru-RU" altLang="ru-RU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alt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alt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соответствии с федеральным государственным образовательным стандартом дошкольного образования, с Примерной основной образовательной программой дошкольного образования.</a:t>
            </a:r>
          </a:p>
          <a:p>
            <a:r>
              <a:rPr lang="ru-RU" alt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ООП ДО принята на Педагогическом совете №1 от </a:t>
            </a:r>
            <a:r>
              <a:rPr lang="ru-RU" alt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31.08.2020г</a:t>
            </a:r>
            <a:r>
              <a:rPr lang="ru-RU" alt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ru-RU" alt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Утверждена приказом заведующего от </a:t>
            </a:r>
            <a:r>
              <a:rPr lang="ru-RU" alt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31.08.2020 №97-</a:t>
            </a:r>
            <a:r>
              <a:rPr lang="tt-RU" alt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endParaRPr lang="ru-RU" alt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418" y="4740920"/>
            <a:ext cx="1965998" cy="186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432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39"/>
            <a:ext cx="10515600" cy="748145"/>
          </a:xfrm>
        </p:spPr>
        <p:txBody>
          <a:bodyPr>
            <a:normAutofit/>
          </a:bodyPr>
          <a:lstStyle/>
          <a:p>
            <a:pPr algn="ctr"/>
            <a:endParaRPr lang="ru-RU" b="1" i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883" y="1571104"/>
            <a:ext cx="11454063" cy="4937979"/>
          </a:xfrm>
        </p:spPr>
        <p:txBody>
          <a:bodyPr>
            <a:normAutofit/>
          </a:bodyPr>
          <a:lstStyle/>
          <a:p>
            <a:pPr lvl="0" indent="-2730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1000" dirty="0">
                <a:solidFill>
                  <a:srgbClr val="3E3D2D"/>
                </a:solidFill>
                <a:latin typeface="Century Gothic"/>
              </a:rPr>
              <a:t>1</a:t>
            </a: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. </a:t>
            </a:r>
            <a:r>
              <a:rPr lang="ru-RU" altLang="ru-RU" sz="1000" dirty="0">
                <a:solidFill>
                  <a:srgbClr val="3E3D2D"/>
                </a:solidFill>
                <a:latin typeface="Century Gothic"/>
              </a:rPr>
              <a:t>Целевой раздел </a:t>
            </a:r>
            <a:endParaRPr lang="ru-RU" altLang="ru-RU" sz="1000" dirty="0" smtClean="0">
              <a:solidFill>
                <a:srgbClr val="3E3D2D"/>
              </a:solidFill>
              <a:latin typeface="Century Gothic"/>
            </a:endParaRPr>
          </a:p>
          <a:p>
            <a:pPr lvl="0" indent="-2730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1.1</a:t>
            </a:r>
            <a:r>
              <a:rPr lang="ru-RU" altLang="ru-RU" sz="1000" dirty="0">
                <a:solidFill>
                  <a:srgbClr val="3E3D2D"/>
                </a:solidFill>
                <a:latin typeface="Century Gothic"/>
              </a:rPr>
              <a:t>. Пояснительная записка </a:t>
            </a:r>
            <a:endParaRPr lang="ru-RU" altLang="ru-RU" sz="1000" dirty="0" smtClean="0">
              <a:solidFill>
                <a:srgbClr val="3E3D2D"/>
              </a:solidFill>
              <a:latin typeface="Century Gothic"/>
            </a:endParaRPr>
          </a:p>
          <a:p>
            <a:pPr lvl="0" indent="-2730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1.1.1</a:t>
            </a:r>
            <a:r>
              <a:rPr lang="ru-RU" altLang="ru-RU" sz="1000" dirty="0">
                <a:solidFill>
                  <a:srgbClr val="3E3D2D"/>
                </a:solidFill>
                <a:latin typeface="Century Gothic"/>
              </a:rPr>
              <a:t>. Цели и задачи реализации </a:t>
            </a: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Программы </a:t>
            </a:r>
          </a:p>
          <a:p>
            <a:pPr lvl="0" indent="-2730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1.1.2</a:t>
            </a:r>
            <a:r>
              <a:rPr lang="ru-RU" altLang="ru-RU" sz="1000" dirty="0">
                <a:solidFill>
                  <a:srgbClr val="3E3D2D"/>
                </a:solidFill>
                <a:latin typeface="Century Gothic"/>
              </a:rPr>
              <a:t>. Принципы и подходы к формированию </a:t>
            </a: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Программы </a:t>
            </a:r>
          </a:p>
          <a:p>
            <a:pPr lvl="0" indent="-2730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1.1.3</a:t>
            </a:r>
            <a:r>
              <a:rPr lang="ru-RU" altLang="ru-RU" sz="1000" dirty="0">
                <a:solidFill>
                  <a:srgbClr val="3E3D2D"/>
                </a:solidFill>
                <a:latin typeface="Century Gothic"/>
              </a:rPr>
              <a:t>. Значимые </a:t>
            </a: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характеристики </a:t>
            </a:r>
          </a:p>
          <a:p>
            <a:pPr lvl="0" indent="-2730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1.2</a:t>
            </a:r>
            <a:r>
              <a:rPr lang="ru-RU" altLang="ru-RU" sz="1000" dirty="0">
                <a:solidFill>
                  <a:srgbClr val="3E3D2D"/>
                </a:solidFill>
                <a:latin typeface="Century Gothic"/>
              </a:rPr>
              <a:t>. Планируемые результаты освоения программы </a:t>
            </a:r>
            <a:endParaRPr lang="ru-RU" altLang="ru-RU" sz="1000" dirty="0" smtClean="0">
              <a:solidFill>
                <a:srgbClr val="3E3D2D"/>
              </a:solidFill>
              <a:latin typeface="Century Gothic"/>
            </a:endParaRPr>
          </a:p>
          <a:p>
            <a:pPr lvl="0" indent="-2730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1.2.1.Целевые ориентиры на этапе завершения освоения Программы</a:t>
            </a:r>
          </a:p>
          <a:p>
            <a:pPr lvl="0" indent="-2730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1.3  Особенности оценки основных социально-нормативных возрастных характеристик возможных достижений ребенка</a:t>
            </a:r>
          </a:p>
          <a:p>
            <a:pPr lvl="0" indent="-2730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1000" dirty="0">
                <a:solidFill>
                  <a:srgbClr val="3E3D2D"/>
                </a:solidFill>
                <a:latin typeface="Century Gothic"/>
              </a:rPr>
              <a:t>2</a:t>
            </a: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. </a:t>
            </a:r>
            <a:r>
              <a:rPr lang="ru-RU" altLang="ru-RU" sz="1000" dirty="0">
                <a:solidFill>
                  <a:srgbClr val="3E3D2D"/>
                </a:solidFill>
                <a:latin typeface="Century Gothic"/>
              </a:rPr>
              <a:t>Содержательный раздел </a:t>
            </a:r>
            <a:endParaRPr lang="ru-RU" altLang="ru-RU" sz="1000" dirty="0" smtClean="0">
              <a:solidFill>
                <a:srgbClr val="3E3D2D"/>
              </a:solidFill>
              <a:latin typeface="Century Gothic"/>
            </a:endParaRPr>
          </a:p>
          <a:p>
            <a:pPr lvl="0" indent="-2730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2.1.Образовательная </a:t>
            </a:r>
            <a:r>
              <a:rPr lang="ru-RU" altLang="ru-RU" sz="1000" dirty="0">
                <a:solidFill>
                  <a:srgbClr val="3E3D2D"/>
                </a:solidFill>
                <a:latin typeface="Century Gothic"/>
              </a:rPr>
              <a:t>деятельность в соответствии с направлениями развития ребенка, представленными в пяти образовательных </a:t>
            </a: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областях</a:t>
            </a:r>
          </a:p>
          <a:p>
            <a:pPr lvl="0" indent="-2730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2.1.1</a:t>
            </a:r>
            <a:r>
              <a:rPr lang="ru-RU" altLang="ru-RU" sz="1000" dirty="0">
                <a:solidFill>
                  <a:srgbClr val="3E3D2D"/>
                </a:solidFill>
                <a:latin typeface="Century Gothic"/>
              </a:rPr>
              <a:t>. </a:t>
            </a: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Дошкольный возраст</a:t>
            </a:r>
          </a:p>
          <a:p>
            <a:pPr marL="69850" lvl="0" indent="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None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                  Социально-коммуникативное развитие</a:t>
            </a:r>
          </a:p>
          <a:p>
            <a:pPr marL="69850" lvl="0" indent="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None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                  Познавательное развитие</a:t>
            </a:r>
          </a:p>
          <a:p>
            <a:pPr marL="69850" lvl="0" indent="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None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                  Речевое развитие</a:t>
            </a:r>
          </a:p>
          <a:p>
            <a:pPr marL="69850" lvl="0" indent="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None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                  Художественно-эстетическое развитие</a:t>
            </a:r>
          </a:p>
          <a:p>
            <a:pPr marL="69850" lvl="0" indent="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None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                  Физическое развитие</a:t>
            </a:r>
          </a:p>
          <a:p>
            <a:pPr lvl="0" indent="-2730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2.2. Взаимодействие педагогического коллектива с семьями воспитанников</a:t>
            </a:r>
          </a:p>
          <a:p>
            <a:pPr lvl="0" indent="-2730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2.3</a:t>
            </a:r>
            <a:r>
              <a:rPr lang="ru-RU" altLang="ru-RU" sz="1000" dirty="0">
                <a:solidFill>
                  <a:srgbClr val="3E3D2D"/>
                </a:solidFill>
                <a:latin typeface="Century Gothic"/>
              </a:rPr>
              <a:t>. </a:t>
            </a: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Особенности взаимодействия педагогического коллектива с семьями воспитанников</a:t>
            </a:r>
            <a:endParaRPr lang="ru-RU" altLang="ru-RU" sz="1000" dirty="0">
              <a:solidFill>
                <a:srgbClr val="3E3D2D"/>
              </a:solidFill>
              <a:latin typeface="Century Gothic"/>
            </a:endParaRPr>
          </a:p>
          <a:p>
            <a:pPr lvl="0" indent="-2730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1000" dirty="0">
                <a:solidFill>
                  <a:srgbClr val="3E3D2D"/>
                </a:solidFill>
                <a:latin typeface="Century Gothic"/>
              </a:rPr>
              <a:t>2.</a:t>
            </a:r>
            <a:r>
              <a:rPr lang="ru-RU" altLang="ru-RU" sz="1000" dirty="0">
                <a:solidFill>
                  <a:srgbClr val="3E3D2D"/>
                </a:solidFill>
                <a:latin typeface="Arial" panose="020B0604020202020204" pitchFamily="34" charset="0"/>
              </a:rPr>
              <a:t>4</a:t>
            </a:r>
            <a:r>
              <a:rPr lang="ru-RU" altLang="ru-RU" sz="1000" dirty="0">
                <a:solidFill>
                  <a:srgbClr val="3E3D2D"/>
                </a:solidFill>
                <a:latin typeface="Century Gothic"/>
              </a:rPr>
              <a:t>. </a:t>
            </a: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Способы поддержки детский инициативы </a:t>
            </a:r>
            <a:endParaRPr lang="ru-RU" altLang="ru-RU" sz="1000" dirty="0">
              <a:solidFill>
                <a:srgbClr val="3E3D2D"/>
              </a:solidFill>
              <a:latin typeface="Century Gothic"/>
            </a:endParaRPr>
          </a:p>
          <a:p>
            <a:pPr lvl="0" indent="-2730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1000" dirty="0">
                <a:solidFill>
                  <a:srgbClr val="3E3D2D"/>
                </a:solidFill>
                <a:latin typeface="Century Gothic"/>
              </a:rPr>
              <a:t>3</a:t>
            </a: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.  Организационный раздел</a:t>
            </a:r>
            <a:endParaRPr lang="ru-RU" altLang="ru-RU" sz="1000" dirty="0">
              <a:solidFill>
                <a:srgbClr val="3E3D2D"/>
              </a:solidFill>
              <a:latin typeface="Century Gothic"/>
            </a:endParaRPr>
          </a:p>
          <a:p>
            <a:pPr lvl="0" indent="-2730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3.1. </a:t>
            </a:r>
            <a:r>
              <a:rPr lang="ru-RU" altLang="ru-RU" sz="1000" dirty="0">
                <a:solidFill>
                  <a:srgbClr val="3E3D2D"/>
                </a:solidFill>
                <a:latin typeface="Century Gothic"/>
              </a:rPr>
              <a:t>Психолого-педагогические условия, обеспечивающие развитие </a:t>
            </a: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ребенка</a:t>
            </a:r>
          </a:p>
          <a:p>
            <a:pPr lvl="0" indent="-2730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3.2. Особенности организация развивающей предметно-пространственной среды</a:t>
            </a:r>
          </a:p>
          <a:p>
            <a:pPr lvl="0" indent="-2730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3.3.  </a:t>
            </a:r>
            <a:r>
              <a:rPr lang="ru-RU" altLang="ru-RU" sz="1000" dirty="0">
                <a:solidFill>
                  <a:srgbClr val="3E3D2D"/>
                </a:solidFill>
                <a:latin typeface="Century Gothic"/>
              </a:rPr>
              <a:t>Материально-техническое обеспечение </a:t>
            </a: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Программы</a:t>
            </a:r>
          </a:p>
          <a:p>
            <a:pPr lvl="0" indent="-2730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3.4. Особенности планирования образовательной деятельности</a:t>
            </a:r>
          </a:p>
          <a:p>
            <a:pPr lvl="0" indent="-2730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3.5.  Режим </a:t>
            </a:r>
            <a:r>
              <a:rPr lang="ru-RU" altLang="ru-RU" sz="1000" dirty="0">
                <a:solidFill>
                  <a:srgbClr val="3E3D2D"/>
                </a:solidFill>
                <a:latin typeface="Century Gothic"/>
              </a:rPr>
              <a:t>дня </a:t>
            </a:r>
            <a:endParaRPr lang="ru-RU" altLang="ru-RU" sz="1000" dirty="0" smtClean="0">
              <a:solidFill>
                <a:srgbClr val="3E3D2D"/>
              </a:solidFill>
              <a:latin typeface="Century Gothic"/>
            </a:endParaRPr>
          </a:p>
          <a:p>
            <a:pPr lvl="0" indent="-2730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3.6.  Перечень нормативных и нормативно-методических документов</a:t>
            </a:r>
          </a:p>
          <a:p>
            <a:pPr lvl="0" indent="-27305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1000" dirty="0" smtClean="0">
                <a:solidFill>
                  <a:srgbClr val="3E3D2D"/>
                </a:solidFill>
                <a:latin typeface="Century Gothic"/>
              </a:rPr>
              <a:t>3.7. Перечень литературных источников</a:t>
            </a:r>
            <a:endParaRPr lang="ru-RU" altLang="ru-RU" sz="800" dirty="0">
              <a:solidFill>
                <a:srgbClr val="3E3D2D"/>
              </a:solidFill>
              <a:latin typeface="Century Gothic"/>
            </a:endParaRPr>
          </a:p>
          <a:p>
            <a:pPr marL="0" indent="0">
              <a:buNone/>
            </a:pPr>
            <a:endParaRPr lang="ru-RU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903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9260" y="231820"/>
            <a:ext cx="10907332" cy="6220495"/>
          </a:xfrm>
        </p:spPr>
        <p:txBody>
          <a:bodyPr/>
          <a:lstStyle/>
          <a:p>
            <a:pPr marL="0" indent="0" algn="ctr">
              <a:buNone/>
            </a:pPr>
            <a:endParaRPr lang="ru-RU" sz="2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19260" y="1338349"/>
            <a:ext cx="867436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2730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2400" b="1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Целью</a:t>
            </a:r>
            <a:r>
              <a:rPr lang="ru-RU" altLang="ru-RU" sz="2400" dirty="0" smtClean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ru-RU" sz="2400" dirty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Программы является проектирование социальных ситуаций развития ребенка и развивающей предметно-пространственной среды, обеспечивающих позитивную социализацию, мотивацию и поддержку индивидуальности детей через общение, игру, познавательно-исследовательскую деятельность и другие форма активности.</a:t>
            </a:r>
          </a:p>
          <a:p>
            <a:pPr marL="342900" lvl="0" indent="-2730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</a:pPr>
            <a:r>
              <a:rPr lang="ru-RU" altLang="ru-RU" sz="2400" dirty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Особое внимание в Программе уделяется развитию личности ребенка, сохранению и укреплению здоровья детей, а также воспитанию у дошкольников таких качеств, как патриотизм, активная жизненная позиция, творческий подход в решении различных жизненных ситуаций, уважение к традиционным ценностям.</a:t>
            </a:r>
          </a:p>
        </p:txBody>
      </p:sp>
    </p:spTree>
    <p:extLst>
      <p:ext uri="{BB962C8B-B14F-4D97-AF65-F5344CB8AC3E}">
        <p14:creationId xmlns:p14="http://schemas.microsoft.com/office/powerpoint/2010/main" val="2171546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39"/>
            <a:ext cx="10515600" cy="74814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Целевые ориентиры на этапе </a:t>
            </a:r>
            <a: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завершения</a:t>
            </a:r>
            <a:b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освоения </a:t>
            </a:r>
            <a: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программы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883" y="1571104"/>
            <a:ext cx="11454063" cy="4937979"/>
          </a:xfrm>
        </p:spPr>
        <p:txBody>
          <a:bodyPr>
            <a:normAutofit/>
          </a:bodyPr>
          <a:lstStyle/>
          <a:p>
            <a:pPr marL="68580" lvl="0" indent="0" defTabSz="914400">
              <a:spcBef>
                <a:spcPct val="20000"/>
              </a:spcBef>
              <a:buClr>
                <a:srgbClr val="94C600"/>
              </a:buClr>
              <a:buSzPct val="76000"/>
              <a:buNone/>
              <a:defRPr/>
            </a:pPr>
            <a:r>
              <a:rPr lang="ru-RU" sz="1200" b="1" dirty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 семи годам:</a:t>
            </a:r>
          </a:p>
          <a:p>
            <a:pPr lvl="0" indent="-274320" defTabSz="914400">
              <a:spcBef>
                <a:spcPct val="20000"/>
              </a:spcBef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  <a:defRPr/>
            </a:pPr>
            <a:r>
              <a:rPr lang="ru-RU" sz="1200" dirty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ребенок овладевает основными культурными способами деятельности, проявляет инициативу и самостоятельность в игре, общении, </a:t>
            </a:r>
            <a:endParaRPr lang="ru-RU" sz="1200" dirty="0" smtClean="0">
              <a:solidFill>
                <a:srgbClr val="3E3D2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" lvl="0" indent="0" defTabSz="914400">
              <a:spcBef>
                <a:spcPct val="20000"/>
              </a:spcBef>
              <a:buClr>
                <a:srgbClr val="94C600"/>
              </a:buClr>
              <a:buSzPct val="76000"/>
              <a:buNone/>
              <a:defRPr/>
            </a:pPr>
            <a:r>
              <a:rPr lang="ru-RU" sz="1200" dirty="0" smtClean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конструировании </a:t>
            </a:r>
            <a:r>
              <a:rPr lang="ru-RU" sz="1200" dirty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других видах детской активности. </a:t>
            </a:r>
          </a:p>
          <a:p>
            <a:pPr lvl="0" indent="-274320" defTabSz="914400">
              <a:spcBef>
                <a:spcPct val="20000"/>
              </a:spcBef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  <a:defRPr/>
            </a:pPr>
            <a:r>
              <a:rPr lang="ru-RU" sz="1200" dirty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ребенок положительно относится к миру, другим людям и самому себе, обладает чувством собственного достоинства</a:t>
            </a:r>
            <a:r>
              <a:rPr lang="ru-RU" sz="1200" dirty="0" smtClean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68580" lvl="0" indent="0" defTabSz="914400">
              <a:spcBef>
                <a:spcPct val="20000"/>
              </a:spcBef>
              <a:buClr>
                <a:srgbClr val="94C600"/>
              </a:buClr>
              <a:buSzPct val="76000"/>
              <a:buNone/>
              <a:defRPr/>
            </a:pPr>
            <a:r>
              <a:rPr lang="ru-RU" sz="1200" dirty="0" smtClean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Активно взаимодействует со сверстниками и взрослыми, участвует в совместных играх. </a:t>
            </a:r>
          </a:p>
          <a:p>
            <a:pPr lvl="0" indent="-274320" defTabSz="914400">
              <a:spcBef>
                <a:spcPct val="20000"/>
              </a:spcBef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  <a:defRPr/>
            </a:pPr>
            <a:r>
              <a:rPr lang="ru-RU" sz="1200" dirty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ребенок обладает воображением, которое реализуется в разных видах деятельности и прежде всего в игре. </a:t>
            </a:r>
          </a:p>
          <a:p>
            <a:pPr lvl="0" indent="-274320" defTabSz="914400">
              <a:spcBef>
                <a:spcPct val="20000"/>
              </a:spcBef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  <a:defRPr/>
            </a:pPr>
            <a:r>
              <a:rPr lang="ru-RU" sz="1200" dirty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ребенок достаточно хорошо владеет устной речью, может высказывать свои мысли и желания</a:t>
            </a:r>
          </a:p>
          <a:p>
            <a:pPr lvl="0" indent="-274320" defTabSz="914400">
              <a:spcBef>
                <a:spcPct val="20000"/>
              </a:spcBef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  <a:defRPr/>
            </a:pPr>
            <a:r>
              <a:rPr lang="ru-RU" sz="1200" dirty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ребенка развита крупная и мелкая моторика. Он подвижен, вынослив, владеет основными произвольными движениями</a:t>
            </a:r>
          </a:p>
          <a:p>
            <a:pPr lvl="0" indent="-274320" defTabSz="914400">
              <a:spcBef>
                <a:spcPct val="20000"/>
              </a:spcBef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  <a:defRPr/>
            </a:pPr>
            <a:r>
              <a:rPr lang="ru-RU" sz="1200" dirty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ребенок способен к волевым усилиям, может следовать социальным нормам поведения и правилам в разных видах деятельности</a:t>
            </a:r>
          </a:p>
          <a:p>
            <a:pPr lvl="0" indent="-274320" defTabSz="914400">
              <a:spcBef>
                <a:spcPct val="20000"/>
              </a:spcBef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  <a:defRPr/>
            </a:pPr>
            <a:r>
              <a:rPr lang="ru-RU" sz="1200" dirty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ребенок проявляет любознательность, задает вопросы взрослым и сверстникам, интересуется причинно-следственными связями, </a:t>
            </a:r>
            <a:endParaRPr lang="ru-RU" sz="1200" dirty="0" smtClean="0">
              <a:solidFill>
                <a:srgbClr val="3E3D2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" lvl="0" indent="0" defTabSz="914400">
              <a:spcBef>
                <a:spcPct val="20000"/>
              </a:spcBef>
              <a:buClr>
                <a:srgbClr val="94C600"/>
              </a:buClr>
              <a:buSzPct val="76000"/>
              <a:buNone/>
              <a:defRPr/>
            </a:pPr>
            <a:r>
              <a:rPr lang="ru-RU" sz="1200" dirty="0" smtClean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пытается </a:t>
            </a:r>
            <a:r>
              <a:rPr lang="ru-RU" sz="1200" dirty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самостоятельно придумывать объяснения явлениям природы и поступкам людей. </a:t>
            </a:r>
          </a:p>
          <a:p>
            <a:pPr lvl="0" indent="-274320" defTabSz="914400">
              <a:spcBef>
                <a:spcPct val="20000"/>
              </a:spcBef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  <a:defRPr/>
            </a:pPr>
            <a:r>
              <a:rPr lang="ru-RU" sz="1200" dirty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Знаком с произведениями детской литературы, обладает элементарными представлениями из области живой природы, </a:t>
            </a:r>
            <a:r>
              <a:rPr lang="ru-RU" sz="1200" dirty="0" smtClean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естествознания,</a:t>
            </a:r>
          </a:p>
          <a:p>
            <a:pPr marL="68580" lvl="0" indent="0" defTabSz="914400">
              <a:spcBef>
                <a:spcPct val="20000"/>
              </a:spcBef>
              <a:buClr>
                <a:srgbClr val="94C600"/>
              </a:buClr>
              <a:buSzPct val="76000"/>
              <a:buNone/>
              <a:defRPr/>
            </a:pPr>
            <a:r>
              <a:rPr lang="ru-RU" sz="1200" dirty="0" smtClean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математики</a:t>
            </a:r>
            <a:r>
              <a:rPr lang="ru-RU" sz="1200" dirty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истории и т.п.</a:t>
            </a:r>
          </a:p>
          <a:p>
            <a:pPr marL="68580" lvl="0" indent="0" defTabSz="914400">
              <a:spcBef>
                <a:spcPct val="20000"/>
              </a:spcBef>
              <a:buClr>
                <a:srgbClr val="94C600"/>
              </a:buClr>
              <a:buSzPct val="76000"/>
              <a:buNone/>
              <a:defRPr/>
            </a:pPr>
            <a:r>
              <a:rPr lang="ru-RU" sz="1200" b="1" dirty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Часть, формируемая участниками образовательных отношений</a:t>
            </a:r>
          </a:p>
          <a:p>
            <a:pPr lvl="0" indent="-274320" defTabSz="914400">
              <a:spcBef>
                <a:spcPct val="20000"/>
              </a:spcBef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  <a:defRPr/>
            </a:pPr>
            <a:r>
              <a:rPr lang="ru-RU" sz="1200" dirty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Сформированы мотивация речевой активности и нормы культуры речи;</a:t>
            </a:r>
          </a:p>
          <a:p>
            <a:pPr lvl="0" indent="-274320" defTabSz="914400">
              <a:spcBef>
                <a:spcPct val="20000"/>
              </a:spcBef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  <a:defRPr/>
            </a:pPr>
            <a:r>
              <a:rPr lang="ru-RU" sz="1200" dirty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объем словарного запаса выпускника составляет 167 слов, который направлен на построение речевого высказывания в ситуации общения</a:t>
            </a:r>
            <a:r>
              <a:rPr lang="ru-RU" sz="1200" dirty="0" smtClean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marL="68580" lvl="0" indent="0" defTabSz="914400">
              <a:spcBef>
                <a:spcPct val="20000"/>
              </a:spcBef>
              <a:buClr>
                <a:srgbClr val="94C600"/>
              </a:buClr>
              <a:buSzPct val="76000"/>
              <a:buNone/>
              <a:defRPr/>
            </a:pPr>
            <a:r>
              <a:rPr lang="ru-RU" sz="1200" dirty="0" smtClean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рамках тем, предусмотренных УМК «Говорим по-татарски»;</a:t>
            </a:r>
          </a:p>
          <a:p>
            <a:pPr lvl="0" indent="-274320" defTabSz="914400">
              <a:spcBef>
                <a:spcPct val="20000"/>
              </a:spcBef>
              <a:buClr>
                <a:srgbClr val="94C600"/>
              </a:buClr>
              <a:buSzPct val="76000"/>
              <a:buFont typeface="Wingdings 2" panose="05020102010507070707" pitchFamily="18" charset="2"/>
              <a:buChar char=""/>
              <a:defRPr/>
            </a:pPr>
            <a:r>
              <a:rPr lang="ru-RU" sz="1200" dirty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сформированы: координация движений, навык ориентации в пространстве, реакция, быстрота мыслительных  действий и практической </a:t>
            </a:r>
            <a:endParaRPr lang="ru-RU" sz="1200" dirty="0" smtClean="0">
              <a:solidFill>
                <a:srgbClr val="3E3D2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" lvl="0" indent="0" defTabSz="914400">
              <a:spcBef>
                <a:spcPct val="20000"/>
              </a:spcBef>
              <a:buClr>
                <a:srgbClr val="94C600"/>
              </a:buClr>
              <a:buSzPct val="76000"/>
              <a:buNone/>
              <a:defRPr/>
            </a:pPr>
            <a:r>
              <a:rPr lang="ru-RU" sz="1200" dirty="0" smtClean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деятельности </a:t>
            </a:r>
            <a:r>
              <a:rPr lang="ru-RU" sz="1200" dirty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условиях дорожного движения; мотивационно-поведенческая культура ребенка как основа безопасности в условиях </a:t>
            </a:r>
            <a:endParaRPr lang="ru-RU" sz="1200" dirty="0" smtClean="0">
              <a:solidFill>
                <a:srgbClr val="3E3D2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" lvl="0" indent="0" defTabSz="914400">
              <a:spcBef>
                <a:spcPct val="20000"/>
              </a:spcBef>
              <a:buClr>
                <a:srgbClr val="94C600"/>
              </a:buClr>
              <a:buSzPct val="76000"/>
              <a:buNone/>
              <a:defRPr/>
            </a:pPr>
            <a:r>
              <a:rPr lang="ru-RU" sz="1200" dirty="0" smtClean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общения </a:t>
            </a:r>
            <a:r>
              <a:rPr lang="ru-RU" sz="1200" dirty="0">
                <a:solidFill>
                  <a:srgbClr val="3E3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дорогой и улицей.</a:t>
            </a:r>
          </a:p>
          <a:p>
            <a:pPr marL="0" indent="0">
              <a:buNone/>
            </a:pPr>
            <a:endParaRPr lang="ru-RU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98016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440</TotalTime>
  <Words>564</Words>
  <Application>Microsoft Office PowerPoint</Application>
  <PresentationFormat>Широкоэкранный</PresentationFormat>
  <Paragraphs>63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Calibri</vt:lpstr>
      <vt:lpstr>Century Gothic</vt:lpstr>
      <vt:lpstr>Times New Roman</vt:lpstr>
      <vt:lpstr>Trebuchet MS</vt:lpstr>
      <vt:lpstr>Wingdings 2</vt:lpstr>
      <vt:lpstr>Wingdings 3</vt:lpstr>
      <vt:lpstr>Грань</vt:lpstr>
      <vt:lpstr>Приволжский округ, Республика Татарстан Муниципальное автономное дошкольное образовательное учреждение  «Детский сад №332 комбинированного вида» Советского района г. Казани </vt:lpstr>
      <vt:lpstr>Презентация PowerPoint</vt:lpstr>
      <vt:lpstr>Презентация PowerPoint</vt:lpstr>
      <vt:lpstr>Презентация PowerPoint</vt:lpstr>
      <vt:lpstr>Целевые ориентиры на этапе завершения  освоения программы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АООП для детей с РАС</dc:title>
  <dc:creator>Пользователь Windows</dc:creator>
  <cp:lastModifiedBy>User</cp:lastModifiedBy>
  <cp:revision>40</cp:revision>
  <dcterms:created xsi:type="dcterms:W3CDTF">2017-10-10T06:45:07Z</dcterms:created>
  <dcterms:modified xsi:type="dcterms:W3CDTF">2021-06-10T12:44:31Z</dcterms:modified>
</cp:coreProperties>
</file>